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59" r:id="rId8"/>
    <p:sldId id="285" r:id="rId9"/>
    <p:sldId id="260" r:id="rId10"/>
    <p:sldId id="284" r:id="rId11"/>
    <p:sldId id="261" r:id="rId12"/>
    <p:sldId id="262" r:id="rId13"/>
    <p:sldId id="263" r:id="rId14"/>
    <p:sldId id="264" r:id="rId15"/>
    <p:sldId id="265" r:id="rId16"/>
    <p:sldId id="266" r:id="rId17"/>
    <p:sldId id="298" r:id="rId18"/>
    <p:sldId id="289" r:id="rId19"/>
    <p:sldId id="290" r:id="rId20"/>
    <p:sldId id="291" r:id="rId21"/>
    <p:sldId id="292" r:id="rId22"/>
    <p:sldId id="293" r:id="rId23"/>
    <p:sldId id="267" r:id="rId24"/>
    <p:sldId id="268" r:id="rId25"/>
    <p:sldId id="269" r:id="rId26"/>
    <p:sldId id="270" r:id="rId27"/>
    <p:sldId id="294" r:id="rId28"/>
    <p:sldId id="295" r:id="rId29"/>
    <p:sldId id="296" r:id="rId30"/>
    <p:sldId id="297" r:id="rId31"/>
    <p:sldId id="29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2345051-2045-45DA-935E-2E3CA1A69ADC}" type="datetimeFigureOut">
              <a:rPr lang="en-US" smtClean="0"/>
              <a:t>12-Apr-22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257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3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632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101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94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608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210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325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87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2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66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51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12-Apr-22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55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12-Apr-22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64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12-Apr-22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0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91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67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2345051-2045-45DA-935E-2E3CA1A69ADC}" type="datetimeFigureOut">
              <a:rPr lang="en-US" smtClean="0"/>
              <a:t>12-Apr-22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7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835618-C534-4BBA-9DD6-D28899970F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FA6BDD-3920-4DBD-A8CE-676DFDE61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1100" y="1122363"/>
            <a:ext cx="9486900" cy="3063240"/>
          </a:xfrm>
        </p:spPr>
        <p:txBody>
          <a:bodyPr>
            <a:noAutofit/>
          </a:bodyPr>
          <a:lstStyle/>
          <a:p>
            <a:pPr algn="ctr"/>
            <a:r>
              <a:rPr lang="en-US" sz="15000" dirty="0">
                <a:solidFill>
                  <a:schemeClr val="bg1"/>
                </a:solidFill>
              </a:rPr>
              <a:t>this &amp; Static</a:t>
            </a:r>
            <a:endParaRPr lang="en-IN" sz="15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A9EC7-DE8D-406F-B0E0-CD0795748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Module 2 _ Part 2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80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7959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3C620-D43D-4BA5-B9F2-FFE937D9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52BAC-368B-4841-ACE0-1025F2878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726545"/>
            <a:ext cx="4838703" cy="5846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566D8F-4B9A-4A7A-801B-08B706F09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28" y="875241"/>
            <a:ext cx="7267571" cy="47910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CDC25E3-B617-42E7-9B46-D6F2D7B873CC}"/>
              </a:ext>
            </a:extLst>
          </p:cNvPr>
          <p:cNvSpPr txBox="1">
            <a:spLocks/>
          </p:cNvSpPr>
          <p:nvPr/>
        </p:nvSpPr>
        <p:spPr>
          <a:xfrm>
            <a:off x="1200152" y="-59269"/>
            <a:ext cx="9601196" cy="77046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this  - as Return Type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60CA7-FDE4-48C0-85A2-D3FFAE020239}"/>
              </a:ext>
            </a:extLst>
          </p:cNvPr>
          <p:cNvSpPr/>
          <p:nvPr/>
        </p:nvSpPr>
        <p:spPr>
          <a:xfrm>
            <a:off x="304799" y="4432828"/>
            <a:ext cx="3019425" cy="1698627"/>
          </a:xfrm>
          <a:prstGeom prst="roundRect">
            <a:avLst/>
          </a:prstGeom>
          <a:solidFill>
            <a:schemeClr val="lt1">
              <a:alpha val="3000"/>
            </a:schemeClr>
          </a:solidFill>
          <a:ln w="444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872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9CEB-5E5D-49E0-92A3-75E24399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3C620-D43D-4BA5-B9F2-FFE937D9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6EBBED-ECCF-43A9-B0B0-B889A95F3318}"/>
              </a:ext>
            </a:extLst>
          </p:cNvPr>
          <p:cNvSpPr/>
          <p:nvPr/>
        </p:nvSpPr>
        <p:spPr>
          <a:xfrm>
            <a:off x="3048000" y="2967335"/>
            <a:ext cx="6096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3800" dirty="0">
                <a:solidFill>
                  <a:srgbClr val="FF0000"/>
                </a:solidFill>
                <a:latin typeface="Consolas" panose="020B0609020204030204" pitchFamily="49" charset="0"/>
              </a:rPr>
              <a:t>XYZ, 19CSE000</a:t>
            </a:r>
          </a:p>
          <a:p>
            <a:r>
              <a:rPr lang="en-IN" sz="3800" dirty="0">
                <a:solidFill>
                  <a:srgbClr val="FF0000"/>
                </a:solidFill>
                <a:latin typeface="Consolas" panose="020B0609020204030204" pitchFamily="49" charset="0"/>
              </a:rPr>
              <a:t>ABC, 18ECE101</a:t>
            </a:r>
          </a:p>
          <a:p>
            <a:r>
              <a:rPr lang="en-IN" sz="3800" dirty="0">
                <a:solidFill>
                  <a:srgbClr val="FF0000"/>
                </a:solidFill>
                <a:latin typeface="Consolas" panose="020B0609020204030204" pitchFamily="49" charset="0"/>
              </a:rPr>
              <a:t>ABC, 18ECE101</a:t>
            </a:r>
            <a:endParaRPr lang="en-IN" sz="3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615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9CEB-5E5D-49E0-92A3-75E24399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3C620-D43D-4BA5-B9F2-FFE937D9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BE1A9-5AD8-4ADA-9048-892F6B812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712163"/>
            <a:ext cx="10306050" cy="56314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3B41F4-D60F-4EC6-8CA7-248EE012678D}"/>
              </a:ext>
            </a:extLst>
          </p:cNvPr>
          <p:cNvSpPr txBox="1">
            <a:spLocks/>
          </p:cNvSpPr>
          <p:nvPr/>
        </p:nvSpPr>
        <p:spPr>
          <a:xfrm>
            <a:off x="1200152" y="-59269"/>
            <a:ext cx="9601196" cy="77046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this  - in Method Calling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DEFE2F-BDEB-44D3-8B95-F6A638595077}"/>
              </a:ext>
            </a:extLst>
          </p:cNvPr>
          <p:cNvSpPr/>
          <p:nvPr/>
        </p:nvSpPr>
        <p:spPr>
          <a:xfrm>
            <a:off x="2352674" y="2194453"/>
            <a:ext cx="3019425" cy="758297"/>
          </a:xfrm>
          <a:prstGeom prst="roundRect">
            <a:avLst/>
          </a:prstGeom>
          <a:solidFill>
            <a:schemeClr val="lt1">
              <a:alpha val="3000"/>
            </a:schemeClr>
          </a:solidFill>
          <a:ln w="444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E18B02-5159-4FD8-B83A-7D8AD297ABC7}"/>
              </a:ext>
            </a:extLst>
          </p:cNvPr>
          <p:cNvSpPr/>
          <p:nvPr/>
        </p:nvSpPr>
        <p:spPr>
          <a:xfrm>
            <a:off x="2662239" y="5224727"/>
            <a:ext cx="7634286" cy="679716"/>
          </a:xfrm>
          <a:prstGeom prst="roundRect">
            <a:avLst/>
          </a:prstGeom>
          <a:solidFill>
            <a:schemeClr val="lt1">
              <a:alpha val="3000"/>
            </a:schemeClr>
          </a:solidFill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65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9CEB-5E5D-49E0-92A3-75E24399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0590F-A9E4-40D0-A471-18C6AB8329CE}"/>
              </a:ext>
            </a:extLst>
          </p:cNvPr>
          <p:cNvSpPr/>
          <p:nvPr/>
        </p:nvSpPr>
        <p:spPr>
          <a:xfrm>
            <a:off x="1590675" y="3105835"/>
            <a:ext cx="86772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500" dirty="0">
                <a:solidFill>
                  <a:srgbClr val="FF0000"/>
                </a:solidFill>
                <a:latin typeface="Consolas" panose="020B0609020204030204" pitchFamily="49" charset="0"/>
              </a:rPr>
              <a:t>Book is Advanced Java</a:t>
            </a:r>
          </a:p>
          <a:p>
            <a:r>
              <a:rPr lang="en-US" sz="4500" dirty="0">
                <a:solidFill>
                  <a:srgbClr val="FF0000"/>
                </a:solidFill>
                <a:latin typeface="Consolas" panose="020B0609020204030204" pitchFamily="49" charset="0"/>
              </a:rPr>
              <a:t>Book is How to Win</a:t>
            </a:r>
            <a:endParaRPr lang="en-IN" sz="4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851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E181-EAC6-41B2-9DB8-48E24427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Student’s Practice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BF212-2E66-4D15-BA6D-31182E85C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Find the Euclidean distance between 2 coordinates using this </a:t>
            </a:r>
            <a:r>
              <a:rPr lang="en-IN"/>
              <a:t>object.</a:t>
            </a:r>
          </a:p>
          <a:p>
            <a:endParaRPr lang="en-IN" dirty="0"/>
          </a:p>
          <a:p>
            <a:r>
              <a:rPr lang="en-IN" dirty="0"/>
              <a:t>Addition of two complex numbers using this object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5667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000" dirty="0">
                <a:solidFill>
                  <a:srgbClr val="C00000"/>
                </a:solidFill>
              </a:rPr>
              <a:t>Static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sz="3700" dirty="0"/>
              <a:t>Static is used for memory management, it can apply with</a:t>
            </a:r>
          </a:p>
          <a:p>
            <a:pPr lvl="1"/>
            <a:r>
              <a:rPr lang="en-IN" sz="3700" dirty="0"/>
              <a:t>Variable</a:t>
            </a:r>
          </a:p>
          <a:p>
            <a:pPr lvl="1"/>
            <a:r>
              <a:rPr lang="en-IN" sz="3700" dirty="0"/>
              <a:t>Method</a:t>
            </a:r>
          </a:p>
          <a:p>
            <a:pPr lvl="1"/>
            <a:r>
              <a:rPr lang="en-IN" sz="3700" dirty="0"/>
              <a:t>Block</a:t>
            </a:r>
          </a:p>
          <a:p>
            <a:pPr lvl="1"/>
            <a:r>
              <a:rPr lang="en-IN" sz="3700" dirty="0"/>
              <a:t>Nested class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55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Static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To refer the common property of all objects (which is not unique for each object)</a:t>
            </a:r>
          </a:p>
          <a:p>
            <a:r>
              <a:rPr lang="en-US" sz="2800" dirty="0"/>
              <a:t>The static variable gets memory only once in the class area at the time of class loading.</a:t>
            </a:r>
          </a:p>
          <a:p>
            <a:r>
              <a:rPr lang="en-US" sz="2800" dirty="0"/>
              <a:t>Advantage is it makes your program </a:t>
            </a:r>
            <a:r>
              <a:rPr lang="en-US" sz="2800" b="1" dirty="0"/>
              <a:t>memory efficient</a:t>
            </a:r>
            <a:r>
              <a:rPr lang="en-US" sz="2800" dirty="0"/>
              <a:t>.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Static datatype </a:t>
            </a:r>
            <a:r>
              <a:rPr lang="en-US" sz="2800" b="1" dirty="0" err="1">
                <a:solidFill>
                  <a:srgbClr val="0070C0"/>
                </a:solidFill>
              </a:rPr>
              <a:t>variable_name</a:t>
            </a:r>
            <a:r>
              <a:rPr lang="en-US" sz="2800" b="1" dirty="0">
                <a:solidFill>
                  <a:srgbClr val="0070C0"/>
                </a:solidFill>
              </a:rPr>
              <a:t> = “   “;</a:t>
            </a:r>
            <a:endParaRPr lang="en-IN" sz="2800" b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581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Static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68031"/>
            <a:ext cx="9601196" cy="3318936"/>
          </a:xfrm>
        </p:spPr>
        <p:txBody>
          <a:bodyPr>
            <a:noAutofit/>
          </a:bodyPr>
          <a:lstStyle/>
          <a:p>
            <a:pPr algn="just"/>
            <a:r>
              <a:rPr lang="en-US" sz="2500" b="1" dirty="0">
                <a:solidFill>
                  <a:srgbClr val="00B050"/>
                </a:solidFill>
              </a:rPr>
              <a:t>A static method belongs to the class rather than the object of a class.</a:t>
            </a:r>
          </a:p>
          <a:p>
            <a:pPr algn="just"/>
            <a:r>
              <a:rPr lang="en-US" sz="2500" dirty="0"/>
              <a:t>A static method can be invoked without the need for creating an instance of a class.</a:t>
            </a:r>
          </a:p>
          <a:p>
            <a:pPr algn="just"/>
            <a:r>
              <a:rPr lang="en-US" sz="2500" dirty="0"/>
              <a:t>A static method can access static data member and can change the value of it.</a:t>
            </a:r>
          </a:p>
          <a:p>
            <a:pPr marL="0" indent="0">
              <a:buNone/>
            </a:pPr>
            <a:r>
              <a:rPr lang="en-IN" sz="2500" dirty="0">
                <a:solidFill>
                  <a:srgbClr val="0070C0"/>
                </a:solidFill>
              </a:rPr>
              <a:t>Static void </a:t>
            </a:r>
            <a:r>
              <a:rPr lang="en-IN" sz="2500" dirty="0" err="1">
                <a:solidFill>
                  <a:srgbClr val="0070C0"/>
                </a:solidFill>
              </a:rPr>
              <a:t>method_name</a:t>
            </a:r>
            <a:r>
              <a:rPr lang="en-IN" sz="2500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r>
              <a:rPr lang="en-IN" sz="2500" dirty="0">
                <a:solidFill>
                  <a:srgbClr val="0070C0"/>
                </a:solidFill>
              </a:rPr>
              <a:t>{    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71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Why is the java main method static?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object is not required to call a static method. </a:t>
            </a:r>
          </a:p>
          <a:p>
            <a:r>
              <a:rPr lang="en-US" dirty="0"/>
              <a:t>If it were a non-static method, JVM creates an object first then call main() method that will lead the problem of extra memory allocation.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31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Static block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Is used to initialize the static data member.</a:t>
            </a:r>
          </a:p>
          <a:p>
            <a:r>
              <a:rPr lang="en-US" sz="3200" dirty="0"/>
              <a:t>It is executed before the main method at the time of class loading.</a:t>
            </a:r>
          </a:p>
          <a:p>
            <a:endParaRPr lang="en-IN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54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9CEB-5E5D-49E0-92A3-75E24399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540" y="1057"/>
            <a:ext cx="9601196" cy="788461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Method Overloading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3C620-D43D-4BA5-B9F2-FFE937D9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64932-1BD6-4AE5-B15F-4B27472B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66775"/>
            <a:ext cx="11210925" cy="573405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0AACD1-B745-4DED-8EAB-A160FB147304}"/>
              </a:ext>
            </a:extLst>
          </p:cNvPr>
          <p:cNvSpPr/>
          <p:nvPr/>
        </p:nvSpPr>
        <p:spPr>
          <a:xfrm>
            <a:off x="1038225" y="1349904"/>
            <a:ext cx="3228975" cy="412221"/>
          </a:xfrm>
          <a:prstGeom prst="roundRect">
            <a:avLst/>
          </a:prstGeom>
          <a:solidFill>
            <a:schemeClr val="lt1">
              <a:alpha val="3000"/>
            </a:schemeClr>
          </a:solidFill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F2C32B-A10A-4253-B459-386621B2B49D}"/>
              </a:ext>
            </a:extLst>
          </p:cNvPr>
          <p:cNvSpPr/>
          <p:nvPr/>
        </p:nvSpPr>
        <p:spPr>
          <a:xfrm>
            <a:off x="1038224" y="2590536"/>
            <a:ext cx="4038601" cy="412221"/>
          </a:xfrm>
          <a:prstGeom prst="roundRect">
            <a:avLst/>
          </a:prstGeom>
          <a:solidFill>
            <a:schemeClr val="lt1">
              <a:alpha val="3000"/>
            </a:schemeClr>
          </a:solidFill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6BEBA7-BEE0-4B12-8A80-61EE2A44D27B}"/>
              </a:ext>
            </a:extLst>
          </p:cNvPr>
          <p:cNvSpPr/>
          <p:nvPr/>
        </p:nvSpPr>
        <p:spPr>
          <a:xfrm>
            <a:off x="952500" y="5045608"/>
            <a:ext cx="3114676" cy="350308"/>
          </a:xfrm>
          <a:prstGeom prst="roundRect">
            <a:avLst/>
          </a:prstGeom>
          <a:solidFill>
            <a:schemeClr val="lt1">
              <a:alpha val="3000"/>
            </a:schemeClr>
          </a:solidFill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84D80E-DA49-446C-B21C-8F656DD45A17}"/>
              </a:ext>
            </a:extLst>
          </p:cNvPr>
          <p:cNvSpPr/>
          <p:nvPr/>
        </p:nvSpPr>
        <p:spPr>
          <a:xfrm>
            <a:off x="1028699" y="3831168"/>
            <a:ext cx="4038601" cy="350308"/>
          </a:xfrm>
          <a:prstGeom prst="roundRect">
            <a:avLst/>
          </a:prstGeom>
          <a:solidFill>
            <a:schemeClr val="lt1">
              <a:alpha val="3000"/>
            </a:schemeClr>
          </a:solidFill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19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9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9CEB-5E5D-49E0-92A3-75E24399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2" y="20107"/>
            <a:ext cx="9601196" cy="57044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Static &amp; Non Static Method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44F37-1A1C-4040-AAAF-7C0BEE63C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581025"/>
            <a:ext cx="7115175" cy="569595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3C4ED3-966F-412F-A9DD-158687E7BF0F}"/>
              </a:ext>
            </a:extLst>
          </p:cNvPr>
          <p:cNvSpPr/>
          <p:nvPr/>
        </p:nvSpPr>
        <p:spPr>
          <a:xfrm>
            <a:off x="666750" y="2857500"/>
            <a:ext cx="5200650" cy="1438275"/>
          </a:xfrm>
          <a:prstGeom prst="roundRect">
            <a:avLst/>
          </a:prstGeom>
          <a:solidFill>
            <a:srgbClr val="FFFF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F5789-8808-43EF-B401-734230A69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98" y="581024"/>
            <a:ext cx="5562602" cy="3318935"/>
          </a:xfrm>
          <a:prstGeom prst="rect">
            <a:avLst/>
          </a:prstGeom>
          <a:ln>
            <a:solidFill>
              <a:srgbClr val="3333FF"/>
            </a:solidFill>
          </a:ln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862F9ED-4E0D-44D1-99CE-D2DED5A55D20}"/>
              </a:ext>
            </a:extLst>
          </p:cNvPr>
          <p:cNvSpPr/>
          <p:nvPr/>
        </p:nvSpPr>
        <p:spPr>
          <a:xfrm>
            <a:off x="7391403" y="2619375"/>
            <a:ext cx="2819397" cy="542925"/>
          </a:xfrm>
          <a:prstGeom prst="round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AA471-F07E-43C5-AF94-0B0E1FFDBFE5}"/>
              </a:ext>
            </a:extLst>
          </p:cNvPr>
          <p:cNvSpPr txBox="1"/>
          <p:nvPr/>
        </p:nvSpPr>
        <p:spPr>
          <a:xfrm>
            <a:off x="8343900" y="4460876"/>
            <a:ext cx="2362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333FF"/>
                </a:solidFill>
              </a:rPr>
              <a:t>Class Name; </a:t>
            </a:r>
            <a:r>
              <a:rPr lang="en-US" sz="2800" b="1" dirty="0">
                <a:solidFill>
                  <a:srgbClr val="FF0000"/>
                </a:solidFill>
              </a:rPr>
              <a:t>not an Object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D9034F3-9C9B-45A0-8FDB-29CE54E61C26}"/>
              </a:ext>
            </a:extLst>
          </p:cNvPr>
          <p:cNvSpPr/>
          <p:nvPr/>
        </p:nvSpPr>
        <p:spPr>
          <a:xfrm rot="8380129">
            <a:off x="8351757" y="2766511"/>
            <a:ext cx="476250" cy="1935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57034-20D7-4AEA-8F45-540D3B6515B1}"/>
              </a:ext>
            </a:extLst>
          </p:cNvPr>
          <p:cNvSpPr txBox="1"/>
          <p:nvPr/>
        </p:nvSpPr>
        <p:spPr>
          <a:xfrm>
            <a:off x="8150063" y="5605618"/>
            <a:ext cx="3670461" cy="76944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N" sz="2200" dirty="0">
                <a:solidFill>
                  <a:srgbClr val="FF0000"/>
                </a:solidFill>
                <a:latin typeface="Consolas" panose="020B0609020204030204" pitchFamily="49" charset="0"/>
              </a:rPr>
              <a:t>No-Static Method: 20</a:t>
            </a:r>
          </a:p>
          <a:p>
            <a:pPr algn="l"/>
            <a:r>
              <a:rPr lang="en-IN" sz="2200" dirty="0">
                <a:solidFill>
                  <a:srgbClr val="FF0000"/>
                </a:solidFill>
                <a:latin typeface="Consolas" panose="020B0609020204030204" pitchFamily="49" charset="0"/>
              </a:rPr>
              <a:t>Static Method</a:t>
            </a:r>
            <a:endParaRPr lang="en-IN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31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9CEB-5E5D-49E0-92A3-75E24399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9632"/>
            <a:ext cx="10868025" cy="51329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Static Method – Depends on Class; not on Object</a:t>
            </a:r>
            <a:endParaRPr lang="en-IN" b="1" dirty="0">
              <a:solidFill>
                <a:srgbClr val="3333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93E8B-9B6D-491E-9511-CB8480EDE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925"/>
            <a:ext cx="7600950" cy="60388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6FEDD7-4301-4D6F-8CC6-752A03F991C9}"/>
              </a:ext>
            </a:extLst>
          </p:cNvPr>
          <p:cNvSpPr/>
          <p:nvPr/>
        </p:nvSpPr>
        <p:spPr>
          <a:xfrm>
            <a:off x="981078" y="3686175"/>
            <a:ext cx="6000747" cy="542925"/>
          </a:xfrm>
          <a:prstGeom prst="round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1ADAAD-3C80-4BAC-BF93-43BDF6C71886}"/>
              </a:ext>
            </a:extLst>
          </p:cNvPr>
          <p:cNvSpPr/>
          <p:nvPr/>
        </p:nvSpPr>
        <p:spPr>
          <a:xfrm>
            <a:off x="981078" y="5505450"/>
            <a:ext cx="6419847" cy="381000"/>
          </a:xfrm>
          <a:prstGeom prst="round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4B7BAF3-8EE9-42F2-BBD3-A86CFA688475}"/>
              </a:ext>
            </a:extLst>
          </p:cNvPr>
          <p:cNvSpPr/>
          <p:nvPr/>
        </p:nvSpPr>
        <p:spPr>
          <a:xfrm>
            <a:off x="400054" y="1104900"/>
            <a:ext cx="2085972" cy="542925"/>
          </a:xfrm>
          <a:prstGeom prst="roundRect">
            <a:avLst/>
          </a:prstGeom>
          <a:solidFill>
            <a:srgbClr val="3333FF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897589-21D6-4101-8E59-9670CFF395B0}"/>
              </a:ext>
            </a:extLst>
          </p:cNvPr>
          <p:cNvSpPr/>
          <p:nvPr/>
        </p:nvSpPr>
        <p:spPr>
          <a:xfrm>
            <a:off x="514354" y="2990850"/>
            <a:ext cx="3905246" cy="390524"/>
          </a:xfrm>
          <a:prstGeom prst="roundRect">
            <a:avLst/>
          </a:prstGeom>
          <a:solidFill>
            <a:schemeClr val="accent1">
              <a:lumMod val="75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0F1AB7-3E0B-4188-99F4-6592985EC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325" y="542926"/>
            <a:ext cx="5019675" cy="3414712"/>
          </a:xfrm>
          <a:prstGeom prst="rect">
            <a:avLst/>
          </a:prstGeom>
          <a:ln>
            <a:solidFill>
              <a:srgbClr val="3333FF"/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237B660-6500-487A-B22A-017861AAB0A1}"/>
              </a:ext>
            </a:extLst>
          </p:cNvPr>
          <p:cNvSpPr/>
          <p:nvPr/>
        </p:nvSpPr>
        <p:spPr>
          <a:xfrm>
            <a:off x="8115304" y="2643187"/>
            <a:ext cx="2085972" cy="542925"/>
          </a:xfrm>
          <a:prstGeom prst="roundRect">
            <a:avLst/>
          </a:prstGeom>
          <a:solidFill>
            <a:srgbClr val="3333FF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9CEB-5E5D-49E0-92A3-75E24399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63E6E-DE9A-4342-B191-ACFCB86AD17F}"/>
              </a:ext>
            </a:extLst>
          </p:cNvPr>
          <p:cNvSpPr txBox="1"/>
          <p:nvPr/>
        </p:nvSpPr>
        <p:spPr>
          <a:xfrm>
            <a:off x="1295401" y="2828836"/>
            <a:ext cx="96869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java.lang.Error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: Unresolved compilation problem: </a:t>
            </a:r>
          </a:p>
          <a:p>
            <a:pPr algn="l"/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Cannot make a static reference to the non-static field mark</a:t>
            </a:r>
          </a:p>
        </p:txBody>
      </p:sp>
    </p:spTree>
    <p:extLst>
      <p:ext uri="{BB962C8B-B14F-4D97-AF65-F5344CB8AC3E}">
        <p14:creationId xmlns:p14="http://schemas.microsoft.com/office/powerpoint/2010/main" val="1828273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9CEB-5E5D-49E0-92A3-75E24399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0" y="154514"/>
            <a:ext cx="3952875" cy="61806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Static Member Variable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7D8FA-5ACF-4233-BE1F-874B9473F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39175" cy="677532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44743F-E83A-4828-A416-643F60430421}"/>
              </a:ext>
            </a:extLst>
          </p:cNvPr>
          <p:cNvSpPr/>
          <p:nvPr/>
        </p:nvSpPr>
        <p:spPr>
          <a:xfrm>
            <a:off x="504829" y="692680"/>
            <a:ext cx="3905246" cy="289452"/>
          </a:xfrm>
          <a:prstGeom prst="roundRect">
            <a:avLst/>
          </a:prstGeom>
          <a:solidFill>
            <a:schemeClr val="accent1">
              <a:lumMod val="75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BB4DB2-E9E0-4813-A136-03B8BA8FFBC8}"/>
              </a:ext>
            </a:extLst>
          </p:cNvPr>
          <p:cNvSpPr/>
          <p:nvPr/>
        </p:nvSpPr>
        <p:spPr>
          <a:xfrm>
            <a:off x="990603" y="2409825"/>
            <a:ext cx="6000747" cy="542925"/>
          </a:xfrm>
          <a:prstGeom prst="round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9732B9-15E0-42C7-B20B-BCA6D84ED7DD}"/>
              </a:ext>
            </a:extLst>
          </p:cNvPr>
          <p:cNvSpPr/>
          <p:nvPr/>
        </p:nvSpPr>
        <p:spPr>
          <a:xfrm>
            <a:off x="990603" y="3837518"/>
            <a:ext cx="7505697" cy="401107"/>
          </a:xfrm>
          <a:prstGeom prst="round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C7D53-35D8-4344-8690-01F49EA9A840}"/>
              </a:ext>
            </a:extLst>
          </p:cNvPr>
          <p:cNvSpPr txBox="1"/>
          <p:nvPr/>
        </p:nvSpPr>
        <p:spPr>
          <a:xfrm>
            <a:off x="6829426" y="5301686"/>
            <a:ext cx="48196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600" dirty="0">
                <a:solidFill>
                  <a:srgbClr val="FF0000"/>
                </a:solidFill>
                <a:latin typeface="Consolas" panose="020B0609020204030204" pitchFamily="49" charset="0"/>
              </a:rPr>
              <a:t>No-Static Method: 20: VIT</a:t>
            </a:r>
          </a:p>
          <a:p>
            <a:pPr algn="l"/>
            <a:r>
              <a:rPr lang="en-IN" sz="2600" dirty="0">
                <a:solidFill>
                  <a:srgbClr val="FF0000"/>
                </a:solidFill>
                <a:latin typeface="Consolas" panose="020B0609020204030204" pitchFamily="49" charset="0"/>
              </a:rPr>
              <a:t>Static Method: VIT</a:t>
            </a:r>
          </a:p>
        </p:txBody>
      </p:sp>
    </p:spTree>
    <p:extLst>
      <p:ext uri="{BB962C8B-B14F-4D97-AF65-F5344CB8AC3E}">
        <p14:creationId xmlns:p14="http://schemas.microsoft.com/office/powerpoint/2010/main" val="259543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9CEB-5E5D-49E0-92A3-75E24399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3C620-D43D-4BA5-B9F2-FFE937D9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065E7-FFB5-4316-ADE9-6D8271A5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285111"/>
            <a:ext cx="9982197" cy="628777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8738910-7585-4EA2-92AB-60594AACDE9B}"/>
              </a:ext>
            </a:extLst>
          </p:cNvPr>
          <p:cNvSpPr/>
          <p:nvPr/>
        </p:nvSpPr>
        <p:spPr>
          <a:xfrm>
            <a:off x="1514475" y="982132"/>
            <a:ext cx="3895725" cy="265643"/>
          </a:xfrm>
          <a:prstGeom prst="round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401527-0EB8-4F6A-98B0-BCD1729AEC9A}"/>
              </a:ext>
            </a:extLst>
          </p:cNvPr>
          <p:cNvSpPr/>
          <p:nvPr/>
        </p:nvSpPr>
        <p:spPr>
          <a:xfrm>
            <a:off x="1295402" y="1247775"/>
            <a:ext cx="3790948" cy="2181226"/>
          </a:xfrm>
          <a:prstGeom prst="roundRect">
            <a:avLst/>
          </a:prstGeom>
          <a:solidFill>
            <a:srgbClr val="3333FF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4DC191-8B15-49CA-9518-0C9F4981CC58}"/>
              </a:ext>
            </a:extLst>
          </p:cNvPr>
          <p:cNvSpPr/>
          <p:nvPr/>
        </p:nvSpPr>
        <p:spPr>
          <a:xfrm>
            <a:off x="2124076" y="5286704"/>
            <a:ext cx="4524373" cy="542394"/>
          </a:xfrm>
          <a:prstGeom prst="roundRect">
            <a:avLst/>
          </a:prstGeom>
          <a:solidFill>
            <a:schemeClr val="accent1">
              <a:lumMod val="75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F21BDF-4AE9-4F21-8955-C1CDEEC2FE21}"/>
              </a:ext>
            </a:extLst>
          </p:cNvPr>
          <p:cNvSpPr txBox="1">
            <a:spLocks/>
          </p:cNvSpPr>
          <p:nvPr/>
        </p:nvSpPr>
        <p:spPr>
          <a:xfrm>
            <a:off x="6772276" y="154514"/>
            <a:ext cx="5276850" cy="61806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800" b="1" dirty="0">
                <a:solidFill>
                  <a:srgbClr val="C00000"/>
                </a:solidFill>
              </a:rPr>
              <a:t>Static Member Variable</a:t>
            </a:r>
            <a:endParaRPr lang="en-IN" sz="3800" b="1" dirty="0"/>
          </a:p>
        </p:txBody>
      </p:sp>
    </p:spTree>
    <p:extLst>
      <p:ext uri="{BB962C8B-B14F-4D97-AF65-F5344CB8AC3E}">
        <p14:creationId xmlns:p14="http://schemas.microsoft.com/office/powerpoint/2010/main" val="34064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9CEB-5E5D-49E0-92A3-75E24399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3C620-D43D-4BA5-B9F2-FFE937D9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sz="3600" dirty="0">
                <a:solidFill>
                  <a:srgbClr val="FF0000"/>
                </a:solidFill>
                <a:latin typeface="Consolas" panose="020B0609020204030204" pitchFamily="49" charset="0"/>
              </a:rPr>
              <a:t>Non-Static Method: 20: SRM</a:t>
            </a:r>
          </a:p>
          <a:p>
            <a:pPr marL="0" indent="0" algn="ctr">
              <a:buNone/>
            </a:pPr>
            <a:r>
              <a:rPr lang="en-IN" sz="3600" dirty="0">
                <a:solidFill>
                  <a:srgbClr val="FF0000"/>
                </a:solidFill>
                <a:latin typeface="Consolas" panose="020B0609020204030204" pitchFamily="49" charset="0"/>
              </a:rPr>
              <a:t>Non-Static Method: 20: SRM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5450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9CEB-5E5D-49E0-92A3-75E24399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3C620-D43D-4BA5-B9F2-FFE937D9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0974B-7557-4A48-BAA0-EFF5A1E46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" y="119062"/>
            <a:ext cx="10820401" cy="65536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4D6DF1-C0BE-4C7F-97CA-0D8670E0EBB4}"/>
              </a:ext>
            </a:extLst>
          </p:cNvPr>
          <p:cNvSpPr txBox="1">
            <a:spLocks/>
          </p:cNvSpPr>
          <p:nvPr/>
        </p:nvSpPr>
        <p:spPr>
          <a:xfrm>
            <a:off x="6772276" y="154514"/>
            <a:ext cx="5276850" cy="61806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800" b="1" dirty="0">
                <a:solidFill>
                  <a:srgbClr val="C00000"/>
                </a:solidFill>
              </a:rPr>
              <a:t>Static Member Variable</a:t>
            </a:r>
            <a:endParaRPr lang="en-IN" sz="3800" b="1" dirty="0"/>
          </a:p>
        </p:txBody>
      </p:sp>
    </p:spTree>
    <p:extLst>
      <p:ext uri="{BB962C8B-B14F-4D97-AF65-F5344CB8AC3E}">
        <p14:creationId xmlns:p14="http://schemas.microsoft.com/office/powerpoint/2010/main" val="3202476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9CEB-5E5D-49E0-92A3-75E24399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3C620-D43D-4BA5-B9F2-FFE937D9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3A2AA-1E92-4C51-906B-82C31A97C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419967"/>
            <a:ext cx="8362950" cy="4002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B976E-6763-4275-BD0B-81A7B51CFC4E}"/>
              </a:ext>
            </a:extLst>
          </p:cNvPr>
          <p:cNvSpPr txBox="1"/>
          <p:nvPr/>
        </p:nvSpPr>
        <p:spPr>
          <a:xfrm>
            <a:off x="1295401" y="4687751"/>
            <a:ext cx="108965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200" dirty="0">
                <a:solidFill>
                  <a:srgbClr val="FF0000"/>
                </a:solidFill>
                <a:latin typeface="Consolas" panose="020B0609020204030204" pitchFamily="49" charset="0"/>
              </a:rPr>
              <a:t>Non-Static Method: 20: SRM</a:t>
            </a:r>
          </a:p>
          <a:p>
            <a:pPr algn="l"/>
            <a:r>
              <a:rPr lang="en-IN" sz="3200" dirty="0">
                <a:solidFill>
                  <a:srgbClr val="FF0000"/>
                </a:solidFill>
                <a:latin typeface="Consolas" panose="020B0609020204030204" pitchFamily="49" charset="0"/>
              </a:rPr>
              <a:t>Non-Static Method: 20: SRM</a:t>
            </a:r>
          </a:p>
          <a:p>
            <a:pPr algn="l"/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Non-Static Method: 20: Vellore Inst of Tech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D923CC-A49D-438B-B22C-CFA4DC068743}"/>
              </a:ext>
            </a:extLst>
          </p:cNvPr>
          <p:cNvSpPr txBox="1">
            <a:spLocks/>
          </p:cNvSpPr>
          <p:nvPr/>
        </p:nvSpPr>
        <p:spPr>
          <a:xfrm>
            <a:off x="6772276" y="154514"/>
            <a:ext cx="5276850" cy="61806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800" b="1" dirty="0">
                <a:solidFill>
                  <a:srgbClr val="C00000"/>
                </a:solidFill>
              </a:rPr>
              <a:t>Static Member Variable</a:t>
            </a:r>
            <a:endParaRPr lang="en-IN" sz="3800" b="1" dirty="0"/>
          </a:p>
        </p:txBody>
      </p:sp>
    </p:spTree>
    <p:extLst>
      <p:ext uri="{BB962C8B-B14F-4D97-AF65-F5344CB8AC3E}">
        <p14:creationId xmlns:p14="http://schemas.microsoft.com/office/powerpoint/2010/main" val="23724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AA78-A6F9-41C9-9F87-CC4FE5B4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FF85-33D2-4487-A47D-29BD8DC47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5 objects for Student class with the same Institution name (VIT) and School other than Name of the Student, Register Number and Year of studying. Use static concept.</a:t>
            </a:r>
          </a:p>
        </p:txBody>
      </p:sp>
    </p:spTree>
    <p:extLst>
      <p:ext uri="{BB962C8B-B14F-4D97-AF65-F5344CB8AC3E}">
        <p14:creationId xmlns:p14="http://schemas.microsoft.com/office/powerpoint/2010/main" val="3447871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9CEB-5E5D-49E0-92A3-75E24399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572558"/>
            <a:ext cx="9601196" cy="96096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Method Overloading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3D811-B854-4407-BEE7-272C94DD1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384" y="2381250"/>
            <a:ext cx="8159172" cy="370100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DA68C4-8190-432A-8360-E402D54BEA65}"/>
              </a:ext>
            </a:extLst>
          </p:cNvPr>
          <p:cNvSpPr/>
          <p:nvPr/>
        </p:nvSpPr>
        <p:spPr>
          <a:xfrm>
            <a:off x="3049152" y="3818164"/>
            <a:ext cx="5904348" cy="1643743"/>
          </a:xfrm>
          <a:prstGeom prst="roundRect">
            <a:avLst/>
          </a:prstGeom>
          <a:solidFill>
            <a:schemeClr val="lt1">
              <a:alpha val="3000"/>
            </a:schemeClr>
          </a:solidFill>
          <a:ln w="444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420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9CEB-5E5D-49E0-92A3-75E24399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2" y="58207"/>
            <a:ext cx="9601196" cy="60854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Need of ‘this’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3C620-D43D-4BA5-B9F2-FFE937D9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03066-D396-41E7-AC82-EAEBED337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597929"/>
            <a:ext cx="11210925" cy="606957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167B6D-1B54-4657-B529-BCB96B2AF07D}"/>
              </a:ext>
            </a:extLst>
          </p:cNvPr>
          <p:cNvSpPr/>
          <p:nvPr/>
        </p:nvSpPr>
        <p:spPr>
          <a:xfrm>
            <a:off x="981075" y="2144711"/>
            <a:ext cx="5924550" cy="1827214"/>
          </a:xfrm>
          <a:prstGeom prst="roundRect">
            <a:avLst/>
          </a:prstGeom>
          <a:solidFill>
            <a:schemeClr val="lt1">
              <a:alpha val="3000"/>
            </a:schemeClr>
          </a:solidFill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E590EB-B760-499A-B8F9-8411DF8A814B}"/>
              </a:ext>
            </a:extLst>
          </p:cNvPr>
          <p:cNvSpPr/>
          <p:nvPr/>
        </p:nvSpPr>
        <p:spPr>
          <a:xfrm>
            <a:off x="1706127" y="5162550"/>
            <a:ext cx="6323448" cy="466726"/>
          </a:xfrm>
          <a:prstGeom prst="roundRect">
            <a:avLst/>
          </a:prstGeom>
          <a:solidFill>
            <a:schemeClr val="lt1">
              <a:alpha val="3000"/>
            </a:schemeClr>
          </a:solidFill>
          <a:ln w="444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00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5E79-122C-4324-9856-92488300C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F1638-5A25-45D3-93E2-B6113D5CD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3613666"/>
            <a:ext cx="9601196" cy="22622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400" dirty="0">
                <a:solidFill>
                  <a:srgbClr val="00B050"/>
                </a:solidFill>
              </a:rPr>
              <a:t>Name collision </a:t>
            </a:r>
            <a:r>
              <a:rPr lang="en-US" sz="3400" dirty="0">
                <a:solidFill>
                  <a:srgbClr val="3333FF"/>
                </a:solidFill>
              </a:rPr>
              <a:t>over instance and local variable in a method/constructor can be resolved by “this”</a:t>
            </a:r>
            <a:endParaRPr lang="en-IN" sz="3400" dirty="0">
              <a:solidFill>
                <a:srgbClr val="3333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4908BB-38D8-4E9F-9123-155F492F1A89}"/>
              </a:ext>
            </a:extLst>
          </p:cNvPr>
          <p:cNvSpPr/>
          <p:nvPr/>
        </p:nvSpPr>
        <p:spPr>
          <a:xfrm>
            <a:off x="3220007" y="2549604"/>
            <a:ext cx="607409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800" dirty="0">
                <a:solidFill>
                  <a:srgbClr val="FF0000"/>
                </a:solidFill>
                <a:latin typeface="Consolas" panose="020B0609020204030204" pitchFamily="49" charset="0"/>
              </a:rPr>
              <a:t>null population is 0.0</a:t>
            </a:r>
            <a:endParaRPr lang="en-IN" sz="3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06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9CEB-5E5D-49E0-92A3-75E24399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2" y="10583"/>
            <a:ext cx="9601196" cy="77046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this  - in Constructor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3C620-D43D-4BA5-B9F2-FFE937D9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DD3FC-D11D-4AD0-946A-83A03FFC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876299"/>
            <a:ext cx="11172825" cy="555307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B6F059-EBF1-4B7A-AF6B-B3004A109DAA}"/>
              </a:ext>
            </a:extLst>
          </p:cNvPr>
          <p:cNvSpPr/>
          <p:nvPr/>
        </p:nvSpPr>
        <p:spPr>
          <a:xfrm>
            <a:off x="1600199" y="2933700"/>
            <a:ext cx="4857751" cy="733426"/>
          </a:xfrm>
          <a:prstGeom prst="roundRect">
            <a:avLst/>
          </a:prstGeom>
          <a:solidFill>
            <a:schemeClr val="lt1">
              <a:alpha val="3000"/>
            </a:schemeClr>
          </a:solidFill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30EAAF-E191-467C-8E0B-DF270EE823F7}"/>
              </a:ext>
            </a:extLst>
          </p:cNvPr>
          <p:cNvSpPr/>
          <p:nvPr/>
        </p:nvSpPr>
        <p:spPr>
          <a:xfrm>
            <a:off x="3817190" y="5875868"/>
            <a:ext cx="7782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>
                <a:solidFill>
                  <a:srgbClr val="00B050"/>
                </a:solidFill>
                <a:latin typeface="Consolas" panose="020B0609020204030204" pitchFamily="49" charset="0"/>
              </a:rPr>
              <a:t>Kerala population is 7000000.0</a:t>
            </a:r>
            <a:endParaRPr lang="en-IN" sz="3600" dirty="0">
              <a:solidFill>
                <a:srgbClr val="00B05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92A377-E9C3-4647-9CEF-5B1229CCF199}"/>
              </a:ext>
            </a:extLst>
          </p:cNvPr>
          <p:cNvSpPr/>
          <p:nvPr/>
        </p:nvSpPr>
        <p:spPr>
          <a:xfrm>
            <a:off x="1706127" y="5038725"/>
            <a:ext cx="6323448" cy="466726"/>
          </a:xfrm>
          <a:prstGeom prst="roundRect">
            <a:avLst/>
          </a:prstGeom>
          <a:solidFill>
            <a:schemeClr val="lt1">
              <a:alpha val="3000"/>
            </a:schemeClr>
          </a:solidFill>
          <a:ln w="444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51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339" y="595271"/>
            <a:ext cx="9601196" cy="565314"/>
          </a:xfrm>
        </p:spPr>
        <p:txBody>
          <a:bodyPr>
            <a:noAutofit/>
          </a:bodyPr>
          <a:lstStyle/>
          <a:p>
            <a:r>
              <a:rPr lang="en-IN" sz="5000" b="1" dirty="0">
                <a:solidFill>
                  <a:srgbClr val="C00000"/>
                </a:solidFill>
              </a:rPr>
              <a:t>this</a:t>
            </a:r>
            <a:r>
              <a:rPr lang="en-IN" sz="5000" dirty="0">
                <a:solidFill>
                  <a:srgbClr val="C00000"/>
                </a:solidFill>
              </a:rPr>
              <a:t> Keyword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66974"/>
            <a:ext cx="9814409" cy="3781425"/>
          </a:xfrm>
        </p:spPr>
        <p:txBody>
          <a:bodyPr>
            <a:normAutofit/>
          </a:bodyPr>
          <a:lstStyle/>
          <a:p>
            <a:pPr>
              <a:lnSpc>
                <a:spcPts val="2400"/>
              </a:lnSpc>
              <a:spcAft>
                <a:spcPts val="1200"/>
              </a:spcAft>
            </a:pPr>
            <a:r>
              <a:rPr lang="en-US" altLang="en-US" sz="3000" b="1" dirty="0">
                <a:solidFill>
                  <a:srgbClr val="002060"/>
                </a:solidFill>
              </a:rPr>
              <a:t>this</a:t>
            </a:r>
            <a:r>
              <a:rPr lang="en-US" altLang="en-US" sz="3000" dirty="0">
                <a:solidFill>
                  <a:srgbClr val="002060"/>
                </a:solidFill>
              </a:rPr>
              <a:t> - </a:t>
            </a:r>
            <a:r>
              <a:rPr lang="en-US" altLang="en-US" sz="3000" dirty="0">
                <a:solidFill>
                  <a:srgbClr val="FF0000"/>
                </a:solidFill>
              </a:rPr>
              <a:t>Reference to the object of the current class, with in an instance method or a constructor</a:t>
            </a:r>
          </a:p>
          <a:p>
            <a:pPr>
              <a:lnSpc>
                <a:spcPts val="2400"/>
              </a:lnSpc>
              <a:spcAft>
                <a:spcPts val="1200"/>
              </a:spcAft>
            </a:pPr>
            <a:r>
              <a:rPr lang="en-US" altLang="en-US" sz="3000" dirty="0">
                <a:solidFill>
                  <a:srgbClr val="00B0F0"/>
                </a:solidFill>
              </a:rPr>
              <a:t>Refer current class instance variable </a:t>
            </a:r>
          </a:p>
          <a:p>
            <a:pPr>
              <a:lnSpc>
                <a:spcPts val="2400"/>
              </a:lnSpc>
              <a:spcAft>
                <a:spcPts val="1200"/>
              </a:spcAft>
            </a:pPr>
            <a:r>
              <a:rPr lang="en-US" sz="3000" dirty="0"/>
              <a:t>Passed as argument in the constructor call / Method call</a:t>
            </a:r>
          </a:p>
          <a:p>
            <a:pPr>
              <a:lnSpc>
                <a:spcPts val="2400"/>
              </a:lnSpc>
              <a:spcAft>
                <a:spcPts val="1200"/>
              </a:spcAft>
            </a:pPr>
            <a:r>
              <a:rPr lang="en-US" sz="3000" dirty="0">
                <a:solidFill>
                  <a:srgbClr val="00B0F0"/>
                </a:solidFill>
              </a:rPr>
              <a:t>Return the current class instance from the method</a:t>
            </a:r>
          </a:p>
          <a:p>
            <a:pPr>
              <a:lnSpc>
                <a:spcPts val="2400"/>
              </a:lnSpc>
              <a:spcAft>
                <a:spcPts val="1200"/>
              </a:spcAft>
            </a:pPr>
            <a:r>
              <a:rPr lang="en-US" sz="3000" dirty="0">
                <a:solidFill>
                  <a:srgbClr val="002060"/>
                </a:solidFill>
              </a:rPr>
              <a:t>Invoke current class method</a:t>
            </a:r>
          </a:p>
          <a:p>
            <a:pPr>
              <a:lnSpc>
                <a:spcPts val="2400"/>
              </a:lnSpc>
              <a:spcAft>
                <a:spcPts val="1200"/>
              </a:spcAft>
            </a:pPr>
            <a:r>
              <a:rPr lang="en-US" sz="3000" dirty="0">
                <a:solidFill>
                  <a:srgbClr val="00B0F0"/>
                </a:solidFill>
              </a:rPr>
              <a:t>Invoke current class constructor</a:t>
            </a:r>
            <a:endParaRPr lang="en-US" altLang="en-US" sz="3000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48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9CEB-5E5D-49E0-92A3-75E24399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3C620-D43D-4BA5-B9F2-FFE937D9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45F3D-7D5E-43AB-A5C0-D25973672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495300"/>
            <a:ext cx="11477626" cy="6362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096E9E7-0E80-4324-8BD6-CB387A128E55}"/>
              </a:ext>
            </a:extLst>
          </p:cNvPr>
          <p:cNvSpPr txBox="1">
            <a:spLocks/>
          </p:cNvSpPr>
          <p:nvPr/>
        </p:nvSpPr>
        <p:spPr>
          <a:xfrm>
            <a:off x="1200152" y="-59269"/>
            <a:ext cx="9601196" cy="77046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this  - in Method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EAB7AB-BDB0-49CF-874C-DF6FE0C67D3B}"/>
              </a:ext>
            </a:extLst>
          </p:cNvPr>
          <p:cNvSpPr/>
          <p:nvPr/>
        </p:nvSpPr>
        <p:spPr>
          <a:xfrm>
            <a:off x="1238248" y="2473854"/>
            <a:ext cx="10267952" cy="1583795"/>
          </a:xfrm>
          <a:prstGeom prst="roundRect">
            <a:avLst/>
          </a:prstGeom>
          <a:solidFill>
            <a:schemeClr val="lt1">
              <a:alpha val="3000"/>
            </a:schemeClr>
          </a:solidFill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E2452A-1C1A-4D08-BF58-B79F6A2D289E}"/>
              </a:ext>
            </a:extLst>
          </p:cNvPr>
          <p:cNvSpPr/>
          <p:nvPr/>
        </p:nvSpPr>
        <p:spPr>
          <a:xfrm>
            <a:off x="1952625" y="5658907"/>
            <a:ext cx="2695575" cy="637117"/>
          </a:xfrm>
          <a:prstGeom prst="roundRect">
            <a:avLst/>
          </a:prstGeom>
          <a:solidFill>
            <a:schemeClr val="lt1">
              <a:alpha val="3000"/>
            </a:schemeClr>
          </a:solidFill>
          <a:ln w="444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19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9CEB-5E5D-49E0-92A3-75E24399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3C620-D43D-4BA5-B9F2-FFE937D9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BEE45F-A827-4D9F-92EE-FD78421133D1}"/>
              </a:ext>
            </a:extLst>
          </p:cNvPr>
          <p:cNvSpPr/>
          <p:nvPr/>
        </p:nvSpPr>
        <p:spPr>
          <a:xfrm>
            <a:off x="3048000" y="2828836"/>
            <a:ext cx="6096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3800" dirty="0">
                <a:solidFill>
                  <a:srgbClr val="FF0000"/>
                </a:solidFill>
                <a:latin typeface="Consolas" panose="020B0609020204030204" pitchFamily="49" charset="0"/>
              </a:rPr>
              <a:t>20, 10</a:t>
            </a:r>
          </a:p>
          <a:p>
            <a:r>
              <a:rPr lang="en-IN" sz="3800" dirty="0">
                <a:solidFill>
                  <a:srgbClr val="FF0000"/>
                </a:solidFill>
                <a:latin typeface="Consolas" panose="020B0609020204030204" pitchFamily="49" charset="0"/>
              </a:rPr>
              <a:t>5, 7</a:t>
            </a:r>
          </a:p>
          <a:p>
            <a:r>
              <a:rPr lang="en-IN" sz="3800" dirty="0">
                <a:solidFill>
                  <a:srgbClr val="FF0000"/>
                </a:solidFill>
                <a:latin typeface="Consolas" panose="020B0609020204030204" pitchFamily="49" charset="0"/>
              </a:rPr>
              <a:t>5, 7</a:t>
            </a:r>
          </a:p>
          <a:p>
            <a:r>
              <a:rPr lang="en-IN" sz="3800" dirty="0">
                <a:solidFill>
                  <a:srgbClr val="FF0000"/>
                </a:solidFill>
                <a:latin typeface="Consolas" panose="020B0609020204030204" pitchFamily="49" charset="0"/>
              </a:rPr>
              <a:t>20, 10</a:t>
            </a:r>
            <a:endParaRPr lang="en-IN" sz="3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1628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1F163049680F4C9886C10BDBE6268F" ma:contentTypeVersion="2" ma:contentTypeDescription="Create a new document." ma:contentTypeScope="" ma:versionID="c2b0e93ceb53f6431f2cc9874a6b051a">
  <xsd:schema xmlns:xsd="http://www.w3.org/2001/XMLSchema" xmlns:xs="http://www.w3.org/2001/XMLSchema" xmlns:p="http://schemas.microsoft.com/office/2006/metadata/properties" xmlns:ns2="fe6c8026-c2bb-4e54-b400-e188407b4c27" targetNamespace="http://schemas.microsoft.com/office/2006/metadata/properties" ma:root="true" ma:fieldsID="a0a8951da3f7f7ceab411e736272e7ca" ns2:_="">
    <xsd:import namespace="fe6c8026-c2bb-4e54-b400-e188407b4c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6c8026-c2bb-4e54-b400-e188407b4c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8BBA88-4B99-46D3-9FF5-F745A17317D3}">
  <ds:schemaRefs>
    <ds:schemaRef ds:uri="http://schemas.microsoft.com/office/2006/metadata/propertie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7F849CF0-A7DB-4D7E-A13F-C2F5B94D4D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A8484-FC07-4052-8564-B1CB3BA5A63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fe6c8026-c2bb-4e54-b400-e188407b4c2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293</TotalTime>
  <Words>515</Words>
  <Application>Microsoft Office PowerPoint</Application>
  <PresentationFormat>Widescreen</PresentationFormat>
  <Paragraphs>87</Paragraphs>
  <Slides>28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Organic</vt:lpstr>
      <vt:lpstr>this &amp; Static</vt:lpstr>
      <vt:lpstr>Method Overloading</vt:lpstr>
      <vt:lpstr>Method Overloading</vt:lpstr>
      <vt:lpstr>Need of ‘this’</vt:lpstr>
      <vt:lpstr>Output</vt:lpstr>
      <vt:lpstr>this  - in Constructor</vt:lpstr>
      <vt:lpstr>this Keyword</vt:lpstr>
      <vt:lpstr>PowerPoint Presentation</vt:lpstr>
      <vt:lpstr>Output</vt:lpstr>
      <vt:lpstr>PowerPoint Presentation</vt:lpstr>
      <vt:lpstr>Output</vt:lpstr>
      <vt:lpstr>PowerPoint Presentation</vt:lpstr>
      <vt:lpstr>Output</vt:lpstr>
      <vt:lpstr>Student’s Practice Programs</vt:lpstr>
      <vt:lpstr>Static</vt:lpstr>
      <vt:lpstr>Static Variable</vt:lpstr>
      <vt:lpstr>Static method</vt:lpstr>
      <vt:lpstr>Why is the java main method static?</vt:lpstr>
      <vt:lpstr>Static block</vt:lpstr>
      <vt:lpstr>Static &amp; Non Static Method</vt:lpstr>
      <vt:lpstr>Static Method – Depends on Class; not on Object</vt:lpstr>
      <vt:lpstr>Output</vt:lpstr>
      <vt:lpstr>Static Member Variable</vt:lpstr>
      <vt:lpstr>PowerPoint Presentation</vt:lpstr>
      <vt:lpstr>Output</vt:lpstr>
      <vt:lpstr>PowerPoint Presentation</vt:lpstr>
      <vt:lpstr>PowerPoint Presentation</vt:lpstr>
      <vt:lpstr>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&amp; Static</dc:title>
  <dc:creator>Menaka Pushpa</dc:creator>
  <cp:lastModifiedBy>Rahul Karthik S</cp:lastModifiedBy>
  <cp:revision>46</cp:revision>
  <dcterms:created xsi:type="dcterms:W3CDTF">2020-08-01T07:46:57Z</dcterms:created>
  <dcterms:modified xsi:type="dcterms:W3CDTF">2022-04-12T09:31:39Z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0x0101006C1F163049680F4C9886C10BDBE6268F</vt:lpwstr>
  </property>
</Properties>
</file>